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307" r:id="rId3"/>
    <p:sldId id="288" r:id="rId4"/>
    <p:sldId id="289" r:id="rId5"/>
    <p:sldId id="309" r:id="rId6"/>
    <p:sldId id="310" r:id="rId7"/>
    <p:sldId id="311" r:id="rId8"/>
    <p:sldId id="312" r:id="rId9"/>
    <p:sldId id="314" r:id="rId10"/>
    <p:sldId id="305" r:id="rId11"/>
    <p:sldId id="306" r:id="rId12"/>
    <p:sldId id="315" r:id="rId13"/>
    <p:sldId id="291" r:id="rId14"/>
    <p:sldId id="316" r:id="rId15"/>
    <p:sldId id="317" r:id="rId16"/>
    <p:sldId id="318" r:id="rId17"/>
    <p:sldId id="319" r:id="rId18"/>
    <p:sldId id="292" r:id="rId19"/>
    <p:sldId id="320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13" r:id="rId32"/>
  </p:sldIdLst>
  <p:sldSz cx="9144000" cy="5143500" type="screen16x9"/>
  <p:notesSz cx="6858000" cy="9144000"/>
  <p:embeddedFontLst>
    <p:embeddedFont>
      <p:font typeface="Dosis ExtraLight" pitchFamily="2" charset="77"/>
      <p:regular r:id="rId34"/>
      <p:bold r:id="rId35"/>
    </p:embeddedFont>
    <p:embeddedFont>
      <p:font typeface="Titillium Web Light" pitchFamily="2" charset="77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433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             Grupo 21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4102"/>
            <a:ext cx="6761100" cy="857400"/>
          </a:xfrm>
        </p:spPr>
        <p:txBody>
          <a:bodyPr/>
          <a:lstStyle/>
          <a:p>
            <a:r>
              <a:rPr lang="pt-PT" b="1" dirty="0"/>
              <a:t>3.1. Identificação das Entidades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10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16849912-7483-F845-BFB3-056D006D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766125"/>
            <a:ext cx="7092563" cy="275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50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675764"/>
            <a:ext cx="6761100" cy="857400"/>
          </a:xfrm>
        </p:spPr>
        <p:txBody>
          <a:bodyPr/>
          <a:lstStyle/>
          <a:p>
            <a:r>
              <a:rPr lang="en-US" b="1" dirty="0"/>
              <a:t>3.2. </a:t>
            </a:r>
            <a:r>
              <a:rPr lang="en-US" b="1" dirty="0" err="1"/>
              <a:t>Associações</a:t>
            </a:r>
            <a:r>
              <a:rPr lang="en-US" b="1" dirty="0"/>
              <a:t> dos </a:t>
            </a:r>
            <a:r>
              <a:rPr lang="en-US" b="1" dirty="0" err="1"/>
              <a:t>Atributos</a:t>
            </a:r>
            <a:r>
              <a:rPr lang="en-US" b="1" dirty="0"/>
              <a:t> com as </a:t>
            </a:r>
            <a:r>
              <a:rPr lang="en-US" b="1" dirty="0" err="1"/>
              <a:t>Entidades</a:t>
            </a:r>
            <a:r>
              <a:rPr lang="en-US" b="1" dirty="0"/>
              <a:t> e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Relacionamentos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83E3B2AB-2359-4442-8498-04EB0163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2" y="2179292"/>
            <a:ext cx="7123597" cy="158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8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B4CA9-ED50-E54E-8DBE-B40E0895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54345"/>
            <a:ext cx="6761100" cy="857400"/>
          </a:xfrm>
        </p:spPr>
        <p:txBody>
          <a:bodyPr/>
          <a:lstStyle/>
          <a:p>
            <a:r>
              <a:rPr lang="pt-PT" b="1" dirty="0"/>
              <a:t>3.3. </a:t>
            </a:r>
            <a:r>
              <a:rPr lang="pt-PT" sz="3200" b="1" dirty="0"/>
              <a:t>Identificação e associação de atributos aos tipos de entidades e relacionamentos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60813AD-A129-C647-A573-48363F9CF2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EBD76739-63DD-CF49-82BB-9C3ABAD84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31" y="1111745"/>
            <a:ext cx="3298169" cy="1941236"/>
          </a:xfrm>
          <a:prstGeom prst="rect">
            <a:avLst/>
          </a:prstGeom>
        </p:spPr>
      </p:pic>
      <p:pic>
        <p:nvPicPr>
          <p:cNvPr id="7" name="Imagem 6" descr="Uma imagem com mesa&#10;&#10;Descrição gerada automaticamente">
            <a:extLst>
              <a:ext uri="{FF2B5EF4-FFF2-40B4-BE49-F238E27FC236}">
                <a16:creationId xmlns:a16="http://schemas.microsoft.com/office/drawing/2014/main" id="{A90CBBF0-6238-2E4A-9736-AFAE024BD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31" y="3283889"/>
            <a:ext cx="3293362" cy="1436312"/>
          </a:xfrm>
          <a:prstGeom prst="rect">
            <a:avLst/>
          </a:prstGeom>
        </p:spPr>
      </p:pic>
      <p:pic>
        <p:nvPicPr>
          <p:cNvPr id="9" name="Imagem 8" descr="Uma imagem com mesa&#10;&#10;Descrição gerada automaticamente">
            <a:extLst>
              <a:ext uri="{FF2B5EF4-FFF2-40B4-BE49-F238E27FC236}">
                <a16:creationId xmlns:a16="http://schemas.microsoft.com/office/drawing/2014/main" id="{38EC2109-5677-8D4F-97FF-F0D776BA3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2293" y="3205017"/>
            <a:ext cx="2907420" cy="1908784"/>
          </a:xfrm>
          <a:prstGeom prst="rect">
            <a:avLst/>
          </a:prstGeom>
        </p:spPr>
      </p:pic>
      <p:pic>
        <p:nvPicPr>
          <p:cNvPr id="11" name="Imagem 10" descr="Uma imagem com mesa&#10;&#10;Descrição gerada automaticamente">
            <a:extLst>
              <a:ext uri="{FF2B5EF4-FFF2-40B4-BE49-F238E27FC236}">
                <a16:creationId xmlns:a16="http://schemas.microsoft.com/office/drawing/2014/main" id="{037F518A-BFD3-0742-A607-5A51B23B6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6169" y="1111745"/>
            <a:ext cx="2207334" cy="186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322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-85061"/>
            <a:ext cx="6761100" cy="857400"/>
          </a:xfrm>
        </p:spPr>
        <p:txBody>
          <a:bodyPr/>
          <a:lstStyle/>
          <a:p>
            <a:r>
              <a:rPr lang="pt-PT" b="1" dirty="0"/>
              <a:t>3.4. 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07ED5A-BEBA-544F-8174-0A4C12D8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77" y="772339"/>
            <a:ext cx="5886607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1FCD49-D354-4847-8E63-E888A39B944A}"/>
              </a:ext>
            </a:extLst>
          </p:cNvPr>
          <p:cNvSpPr/>
          <p:nvPr/>
        </p:nvSpPr>
        <p:spPr>
          <a:xfrm>
            <a:off x="233271" y="1685677"/>
            <a:ext cx="2178657" cy="21945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Conceptual</a:t>
            </a:r>
          </a:p>
        </p:txBody>
      </p:sp>
      <p:sp>
        <p:nvSpPr>
          <p:cNvPr id="6" name="Seta para a Direita 5">
            <a:extLst>
              <a:ext uri="{FF2B5EF4-FFF2-40B4-BE49-F238E27FC236}">
                <a16:creationId xmlns:a16="http://schemas.microsoft.com/office/drawing/2014/main" id="{7BCA2F2E-B137-214A-A750-6A169BC1C2A0}"/>
              </a:ext>
            </a:extLst>
          </p:cNvPr>
          <p:cNvSpPr/>
          <p:nvPr/>
        </p:nvSpPr>
        <p:spPr>
          <a:xfrm>
            <a:off x="2735249" y="2595604"/>
            <a:ext cx="2361537" cy="2112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790C960-BC55-764F-818F-30EB10924326}"/>
              </a:ext>
            </a:extLst>
          </p:cNvPr>
          <p:cNvSpPr/>
          <p:nvPr/>
        </p:nvSpPr>
        <p:spPr>
          <a:xfrm>
            <a:off x="5420107" y="1733385"/>
            <a:ext cx="2266122" cy="214685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Lógico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74F7FD-E4BA-2F4A-91E1-62BE6C5FE332}"/>
              </a:ext>
            </a:extLst>
          </p:cNvPr>
          <p:cNvSpPr txBox="1"/>
          <p:nvPr/>
        </p:nvSpPr>
        <p:spPr>
          <a:xfrm>
            <a:off x="3047985" y="2024676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Começamos então a Modelação Lógica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50615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057523"/>
            <a:ext cx="68817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 partir do Modelo Conceptual conseguimos obter o nosso Modelo Lógico seguindo os seguintes passos</a:t>
            </a:r>
          </a:p>
          <a:p>
            <a:pPr lvl="0" algn="just"/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as Entidades Fortes e as Entidades Fracas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os diferentes tipos de relacionamento entre as Entidades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05805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532" y="659959"/>
            <a:ext cx="6761100" cy="691763"/>
          </a:xfrm>
        </p:spPr>
        <p:txBody>
          <a:bodyPr/>
          <a:lstStyle/>
          <a:p>
            <a:r>
              <a:rPr lang="pt-PT" b="1" dirty="0"/>
              <a:t>4.1. Identificar as Entidades Fortes e as Entidades Fracas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567477"/>
            <a:ext cx="688170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nosso trabalho todas as Entidades são fortes pois não dependem umas das outras e todas elas possuem uma chave primária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Assim, todas as Entidades existentes no trabalho serão representadas por uma tabela no Modelo Lógico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 notar que os atributos compostos do Modelo Concetual estes vão-se desdobrar e ser todos eles um atributo no Modelo Lógico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12136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4.2. Tipos de Relacionamento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1057523"/>
            <a:ext cx="688170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caso das relações de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1 para N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, a relação que apresenta multiplicidade N recebe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secundária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, que será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primária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na relação que apresenta multiplicidade 1. No nosso trabalho é o caso das relações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Cliente-Fatura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 Funcionário-Fatura</a:t>
            </a: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000" b="1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lvl="0" indent="-342900" algn="just">
              <a:buClr>
                <a:schemeClr val="accent4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 caso das relações de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N para M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(muitos para muitos), estas irão gerar a necessidade de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relação intermédia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entre as duas relações em estudo. 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primária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desta relação será uma </a:t>
            </a:r>
            <a:r>
              <a:rPr lang="pt-PT" sz="2000" b="1" dirty="0">
                <a:solidFill>
                  <a:srgbClr val="0B87A1"/>
                </a:solidFill>
                <a:latin typeface="Dosis ExtraLight"/>
                <a:sym typeface="Dosis ExtraLight"/>
              </a:rPr>
              <a:t>chave composta pelas duas chaves primárias </a:t>
            </a: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das relações em estudo.</a:t>
            </a:r>
            <a:endParaRPr lang="pt-PT" sz="2000" b="1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3429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4. 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18</a:t>
            </a:fld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93CB616-2A54-0643-9E68-EAC750FB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16" y="789377"/>
            <a:ext cx="5689360" cy="432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19</a:t>
            </a:fld>
            <a:endParaRPr lang="pt-PT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1FCD49-D354-4847-8E63-E888A39B944A}"/>
              </a:ext>
            </a:extLst>
          </p:cNvPr>
          <p:cNvSpPr/>
          <p:nvPr/>
        </p:nvSpPr>
        <p:spPr>
          <a:xfrm>
            <a:off x="233271" y="1685677"/>
            <a:ext cx="2178657" cy="21945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Lógico</a:t>
            </a:r>
          </a:p>
        </p:txBody>
      </p:sp>
      <p:sp>
        <p:nvSpPr>
          <p:cNvPr id="6" name="Seta para a Direita 5">
            <a:extLst>
              <a:ext uri="{FF2B5EF4-FFF2-40B4-BE49-F238E27FC236}">
                <a16:creationId xmlns:a16="http://schemas.microsoft.com/office/drawing/2014/main" id="{7BCA2F2E-B137-214A-A750-6A169BC1C2A0}"/>
              </a:ext>
            </a:extLst>
          </p:cNvPr>
          <p:cNvSpPr/>
          <p:nvPr/>
        </p:nvSpPr>
        <p:spPr>
          <a:xfrm>
            <a:off x="2735249" y="2595604"/>
            <a:ext cx="2361537" cy="2112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790C960-BC55-764F-818F-30EB10924326}"/>
              </a:ext>
            </a:extLst>
          </p:cNvPr>
          <p:cNvSpPr/>
          <p:nvPr/>
        </p:nvSpPr>
        <p:spPr>
          <a:xfrm>
            <a:off x="5420107" y="1733385"/>
            <a:ext cx="2266122" cy="214685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Modelo Físico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74F7FD-E4BA-2F4A-91E1-62BE6C5FE332}"/>
              </a:ext>
            </a:extLst>
          </p:cNvPr>
          <p:cNvSpPr txBox="1"/>
          <p:nvPr/>
        </p:nvSpPr>
        <p:spPr>
          <a:xfrm>
            <a:off x="2810786" y="2024676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Começamos então a implementação física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3592D96-E64A-3942-9155-B722A5B826D2}"/>
              </a:ext>
            </a:extLst>
          </p:cNvPr>
          <p:cNvSpPr txBox="1"/>
          <p:nvPr/>
        </p:nvSpPr>
        <p:spPr>
          <a:xfrm>
            <a:off x="2810786" y="2854519"/>
            <a:ext cx="2210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Desta forma convertemos o Modelo Lógico em </a:t>
            </a:r>
            <a:r>
              <a:rPr lang="pt-PT" b="1" dirty="0">
                <a:solidFill>
                  <a:srgbClr val="0B87A1"/>
                </a:solidFill>
                <a:latin typeface="Dosis ExtraLight"/>
                <a:sym typeface="Dosis ExtraLight"/>
              </a:rPr>
              <a:t>código SQL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4473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5255B-EC44-A44A-BA14-2BF3551D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6" y="29699"/>
            <a:ext cx="6761100" cy="857400"/>
          </a:xfrm>
        </p:spPr>
        <p:txBody>
          <a:bodyPr/>
          <a:lstStyle/>
          <a:p>
            <a:r>
              <a:rPr lang="pt-PT" b="1" dirty="0"/>
              <a:t>Fases de Desenvolvimento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4DD382B-1E85-2B42-A7DF-0F2DE2A4F5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21C68D9-ED31-3D42-969C-966F3D4892B7}"/>
              </a:ext>
            </a:extLst>
          </p:cNvPr>
          <p:cNvSpPr txBox="1"/>
          <p:nvPr/>
        </p:nvSpPr>
        <p:spPr>
          <a:xfrm>
            <a:off x="480556" y="887099"/>
            <a:ext cx="69128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Apresentação do Caso de Estudo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Levantamento e Análise de Requisitos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Concetual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Lógica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Implementação Física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594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20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DE4F158-2765-9B49-9160-6651D816E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31" y="1126296"/>
            <a:ext cx="4154128" cy="379070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24C73078-EE89-9143-B793-E89890A7B690}"/>
              </a:ext>
            </a:extLst>
          </p:cNvPr>
          <p:cNvSpPr txBox="1"/>
          <p:nvPr/>
        </p:nvSpPr>
        <p:spPr>
          <a:xfrm>
            <a:off x="6178164" y="2713871"/>
            <a:ext cx="221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Criação de Tabela</a:t>
            </a:r>
            <a:endParaRPr lang="pt-PT" dirty="0"/>
          </a:p>
        </p:txBody>
      </p:sp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E29EEAC-F5B9-1744-92C2-128647FC94B5}"/>
              </a:ext>
            </a:extLst>
          </p:cNvPr>
          <p:cNvSpPr/>
          <p:nvPr/>
        </p:nvSpPr>
        <p:spPr>
          <a:xfrm>
            <a:off x="4731026" y="2867759"/>
            <a:ext cx="1447138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02754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21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0AC117A3-BA9D-214E-B321-3ACC0113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81" y="1113280"/>
            <a:ext cx="4038317" cy="38474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B66F762-C5AB-2E43-938E-F0C577912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536" y="2562440"/>
            <a:ext cx="2354414" cy="25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63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22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9DAD7-08C1-3B43-8E24-EACC5AA8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91" y="1040183"/>
            <a:ext cx="3373603" cy="41033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87B85F2-4F5D-6E4C-B0F2-6597E28AB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414" y="2512612"/>
            <a:ext cx="2822536" cy="3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0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23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E08EC7E1-A7CE-A244-8D8F-3103CBC3E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45" y="1209454"/>
            <a:ext cx="4071355" cy="37512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C1BEE37-0C61-FA47-9E8B-1D3CDDBCB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786" y="2571750"/>
            <a:ext cx="226695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58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5. 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24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1C576AAC-B375-EC46-AAA4-048C04B8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81" y="1074255"/>
            <a:ext cx="4775061" cy="406924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E4B1C26-C38D-E047-9235-B7F041E52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778" y="2783674"/>
            <a:ext cx="2481039" cy="40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81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56879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Dados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as Faturas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Verificar Disponibilidade de um Produto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Procurar um Cliente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861970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13595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954157" y="1170995"/>
            <a:ext cx="69891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Diversos Produtos Farmacêuticos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Vencimento de um Funcionário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Quantas Vendas Foram Feitas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Total Faturado pela Farmácia Num Certo Período de Tempo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968533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86083"/>
            <a:ext cx="6761100" cy="857400"/>
          </a:xfrm>
        </p:spPr>
        <p:txBody>
          <a:bodyPr/>
          <a:lstStyle/>
          <a:p>
            <a:r>
              <a:rPr lang="pt-PT" b="1" dirty="0"/>
              <a:t>5.1. 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que Funcionário Faturou Mais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‘N’ Produtos Farmacêuticos Mais Vendidos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Cliente que Mais Compras Efetuou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062203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5.2. </a:t>
            </a:r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28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08A1C19C-1720-8A49-9E45-7A2D9033E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51" y="887099"/>
            <a:ext cx="5378680" cy="41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10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5.2. </a:t>
            </a:r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29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103EA0FC-97D7-5743-9884-0E5D31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54" y="697657"/>
            <a:ext cx="5319251" cy="444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31A7862-EEA5-3140-8FE3-48B8CCF47E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</a:t>
            </a:fld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568144C-CB70-EF44-A863-37B63838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-49678"/>
            <a:ext cx="6761100" cy="857400"/>
          </a:xfrm>
        </p:spPr>
        <p:txBody>
          <a:bodyPr/>
          <a:lstStyle/>
          <a:p>
            <a:r>
              <a:rPr lang="pt-PT" b="1" dirty="0"/>
              <a:t>1. Apresentação do Caso de Estudo</a:t>
            </a:r>
          </a:p>
        </p:txBody>
      </p:sp>
      <p:pic>
        <p:nvPicPr>
          <p:cNvPr id="2" name="Picture 2" descr="Bonecos Para Apresentação De Powerpoint">
            <a:extLst>
              <a:ext uri="{FF2B5EF4-FFF2-40B4-BE49-F238E27FC236}">
                <a16:creationId xmlns:a16="http://schemas.microsoft.com/office/drawing/2014/main" id="{39A1D7D3-C9C6-3E49-922C-FE1DE9D52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507" y="2066544"/>
            <a:ext cx="1516554" cy="101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0+ ideias de Bonecos power point | power point, imagens 3d, ilustração 3d">
            <a:extLst>
              <a:ext uri="{FF2B5EF4-FFF2-40B4-BE49-F238E27FC236}">
                <a16:creationId xmlns:a16="http://schemas.microsoft.com/office/drawing/2014/main" id="{76282538-FFA8-6C47-BA82-E43CB2F42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2061089"/>
            <a:ext cx="1199642" cy="10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ta para a Direita 3">
            <a:extLst>
              <a:ext uri="{FF2B5EF4-FFF2-40B4-BE49-F238E27FC236}">
                <a16:creationId xmlns:a16="http://schemas.microsoft.com/office/drawing/2014/main" id="{F8B812FC-9733-9443-8508-5FB64E845D36}"/>
              </a:ext>
            </a:extLst>
          </p:cNvPr>
          <p:cNvSpPr/>
          <p:nvPr/>
        </p:nvSpPr>
        <p:spPr>
          <a:xfrm>
            <a:off x="2603431" y="2569022"/>
            <a:ext cx="3065035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D4F13D2-0923-1F44-AED5-C21542A5C19E}"/>
              </a:ext>
            </a:extLst>
          </p:cNvPr>
          <p:cNvSpPr txBox="1"/>
          <p:nvPr/>
        </p:nvSpPr>
        <p:spPr>
          <a:xfrm>
            <a:off x="996326" y="3072382"/>
            <a:ext cx="1865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Sr. BemEstar</a:t>
            </a:r>
            <a:endParaRPr lang="pt-PT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C6F9469-FC0B-BD4D-B568-773C6110E68A}"/>
              </a:ext>
            </a:extLst>
          </p:cNvPr>
          <p:cNvSpPr txBox="1"/>
          <p:nvPr/>
        </p:nvSpPr>
        <p:spPr>
          <a:xfrm>
            <a:off x="6000698" y="3072381"/>
            <a:ext cx="1319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Equipa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CCD4853-03E6-BB48-8B72-32D57862FAC1}"/>
              </a:ext>
            </a:extLst>
          </p:cNvPr>
          <p:cNvSpPr txBox="1"/>
          <p:nvPr/>
        </p:nvSpPr>
        <p:spPr>
          <a:xfrm>
            <a:off x="441994" y="1181741"/>
            <a:ext cx="3746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“(...)abrir uma nova Farmácia, a Farmácia NTBH,(...) junto a um dos pólos da Universidade do Minho.”</a:t>
            </a:r>
            <a:endParaRPr lang="pt-PT" sz="18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A63E872-387A-F549-B19B-3201E2F4DE0D}"/>
              </a:ext>
            </a:extLst>
          </p:cNvPr>
          <p:cNvSpPr txBox="1"/>
          <p:nvPr/>
        </p:nvSpPr>
        <p:spPr>
          <a:xfrm>
            <a:off x="4344297" y="1276802"/>
            <a:ext cx="42249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“(...)minimizar quaisquer problemas de organização e de recolha de dados(...)”</a:t>
            </a:r>
            <a:endParaRPr lang="pt-PT" sz="1800" dirty="0"/>
          </a:p>
          <a:p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74C40DD-F3B1-9E4B-91C8-495282825EDA}"/>
              </a:ext>
            </a:extLst>
          </p:cNvPr>
          <p:cNvSpPr txBox="1"/>
          <p:nvPr/>
        </p:nvSpPr>
        <p:spPr>
          <a:xfrm>
            <a:off x="2213967" y="3606436"/>
            <a:ext cx="42428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“(...)implementação de uma base de dados que lhes permitisse dar uma rápida e mais organizada resposta aos seus clientes.”</a:t>
            </a:r>
            <a:endParaRPr lang="pt-PT" sz="1800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79128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5.3. </a:t>
            </a:r>
            <a:r>
              <a:rPr lang="pt-PT" b="1" dirty="0" err="1"/>
              <a:t>Triggers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30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2140CFA-5C07-2549-9AA9-00F766B2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469680"/>
            <a:ext cx="7036904" cy="267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5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             Grupo 21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1539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E971B-D276-D641-9831-3BDD7C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283209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D63EFD3-62F1-1F4E-91A8-793D5C54A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</a:t>
            </a:fld>
            <a:endParaRPr lang="pt-PT"/>
          </a:p>
        </p:txBody>
      </p:sp>
      <p:pic>
        <p:nvPicPr>
          <p:cNvPr id="2050" name="Picture 2" descr="Como fazer uma boa apresentação! - Como Se Faz?">
            <a:extLst>
              <a:ext uri="{FF2B5EF4-FFF2-40B4-BE49-F238E27FC236}">
                <a16:creationId xmlns:a16="http://schemas.microsoft.com/office/drawing/2014/main" id="{ABC19691-1C2E-9E4B-B3A9-F9B0EF839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095" y="2002244"/>
            <a:ext cx="2074672" cy="129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BDBC087-A44E-6D4B-8313-1F1463855E12}"/>
              </a:ext>
            </a:extLst>
          </p:cNvPr>
          <p:cNvSpPr txBox="1"/>
          <p:nvPr/>
        </p:nvSpPr>
        <p:spPr>
          <a:xfrm>
            <a:off x="854765" y="1152939"/>
            <a:ext cx="1510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Clientes</a:t>
            </a:r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C09D3D-C818-454E-8532-51693E211B96}"/>
              </a:ext>
            </a:extLst>
          </p:cNvPr>
          <p:cNvSpPr txBox="1"/>
          <p:nvPr/>
        </p:nvSpPr>
        <p:spPr>
          <a:xfrm>
            <a:off x="2709095" y="1152939"/>
            <a:ext cx="1375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Receitas Médicas</a:t>
            </a:r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5A44D46-BD99-A444-B526-4F58E93E793A}"/>
              </a:ext>
            </a:extLst>
          </p:cNvPr>
          <p:cNvSpPr txBox="1"/>
          <p:nvPr/>
        </p:nvSpPr>
        <p:spPr>
          <a:xfrm>
            <a:off x="5755437" y="2455362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Código das Receitas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C8B922B-D3C5-9D4E-839F-FFF153CE1585}"/>
              </a:ext>
            </a:extLst>
          </p:cNvPr>
          <p:cNvSpPr txBox="1"/>
          <p:nvPr/>
        </p:nvSpPr>
        <p:spPr>
          <a:xfrm>
            <a:off x="1138465" y="2989397"/>
            <a:ext cx="1653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Data da Venda</a:t>
            </a:r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BAB9177-8608-9941-8723-668C3EFE247E}"/>
              </a:ext>
            </a:extLst>
          </p:cNvPr>
          <p:cNvSpPr txBox="1"/>
          <p:nvPr/>
        </p:nvSpPr>
        <p:spPr>
          <a:xfrm>
            <a:off x="5241272" y="3454787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Funcionários</a:t>
            </a:r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B132DCF-F46B-D24F-A598-3E79BEF52C74}"/>
              </a:ext>
            </a:extLst>
          </p:cNvPr>
          <p:cNvSpPr txBox="1"/>
          <p:nvPr/>
        </p:nvSpPr>
        <p:spPr>
          <a:xfrm>
            <a:off x="2076036" y="4265749"/>
            <a:ext cx="118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Produtos Farmacêuticos</a:t>
            </a:r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07E6BE7-09E8-A046-932F-CA55B5518BDD}"/>
              </a:ext>
            </a:extLst>
          </p:cNvPr>
          <p:cNvSpPr txBox="1"/>
          <p:nvPr/>
        </p:nvSpPr>
        <p:spPr>
          <a:xfrm>
            <a:off x="6106601" y="4234938"/>
            <a:ext cx="1486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IBAN dos Funcionários</a:t>
            </a:r>
            <a:endParaRPr lang="pt-PT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D350C1D-B04F-9240-AFFA-3EDC1A9B1189}"/>
              </a:ext>
            </a:extLst>
          </p:cNvPr>
          <p:cNvSpPr txBox="1"/>
          <p:nvPr/>
        </p:nvSpPr>
        <p:spPr>
          <a:xfrm>
            <a:off x="6400799" y="1241108"/>
            <a:ext cx="89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  <a:endParaRPr lang="pt-PT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3E83ACB-124A-124C-B2B2-DDE2E46343B3}"/>
              </a:ext>
            </a:extLst>
          </p:cNvPr>
          <p:cNvSpPr txBox="1"/>
          <p:nvPr/>
        </p:nvSpPr>
        <p:spPr>
          <a:xfrm>
            <a:off x="529508" y="3757884"/>
            <a:ext cx="11887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Stock dos Produtos</a:t>
            </a:r>
          </a:p>
          <a:p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0C2EB37-5F7D-104E-AB48-E734C17E7174}"/>
              </a:ext>
            </a:extLst>
          </p:cNvPr>
          <p:cNvSpPr txBox="1"/>
          <p:nvPr/>
        </p:nvSpPr>
        <p:spPr>
          <a:xfrm>
            <a:off x="3482048" y="3732489"/>
            <a:ext cx="104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Salário dos Funcionários</a:t>
            </a:r>
            <a:endParaRPr lang="pt-PT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EB8FA1-1A5D-8040-ADFB-7572D68A60BF}"/>
              </a:ext>
            </a:extLst>
          </p:cNvPr>
          <p:cNvSpPr txBox="1"/>
          <p:nvPr/>
        </p:nvSpPr>
        <p:spPr>
          <a:xfrm>
            <a:off x="4677884" y="1502104"/>
            <a:ext cx="11834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  <a:endParaRPr lang="pt-PT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9CB64BA-349D-1B44-B118-B1A16DC26A1A}"/>
              </a:ext>
            </a:extLst>
          </p:cNvPr>
          <p:cNvSpPr txBox="1"/>
          <p:nvPr/>
        </p:nvSpPr>
        <p:spPr>
          <a:xfrm>
            <a:off x="437322" y="1876508"/>
            <a:ext cx="1638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Base de Dados Farmácia NTBH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028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17956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Cliente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NIF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7927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02054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640231" y="1073426"/>
            <a:ext cx="63053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Data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Desconto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IVA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Total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Códigos das Receitas</a:t>
            </a:r>
          </a:p>
        </p:txBody>
      </p:sp>
    </p:spTree>
    <p:extLst>
      <p:ext uri="{BB962C8B-B14F-4D97-AF65-F5344CB8AC3E}">
        <p14:creationId xmlns:p14="http://schemas.microsoft.com/office/powerpoint/2010/main" val="296555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17956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Produto Farmacêutico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Embalagem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Embalagens existentes em Stock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Designação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de Venda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Laboratório onde foi Fabricado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Indicador em caso de ser necessário Receita Médica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Validade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Dose</a:t>
            </a:r>
          </a:p>
        </p:txBody>
      </p:sp>
    </p:spTree>
    <p:extLst>
      <p:ext uri="{BB962C8B-B14F-4D97-AF65-F5344CB8AC3E}">
        <p14:creationId xmlns:p14="http://schemas.microsoft.com/office/powerpoint/2010/main" val="139236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328447"/>
            <a:ext cx="6761100" cy="857400"/>
          </a:xfrm>
        </p:spPr>
        <p:txBody>
          <a:bodyPr/>
          <a:lstStyle/>
          <a:p>
            <a:r>
              <a:rPr lang="pt-PT" b="1" dirty="0"/>
              <a:t>2. 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8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93739" y="1073426"/>
            <a:ext cx="630538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NISS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IBAN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Salário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67048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691763"/>
          </a:xfrm>
        </p:spPr>
        <p:txBody>
          <a:bodyPr/>
          <a:lstStyle/>
          <a:p>
            <a:r>
              <a:rPr lang="pt-PT" b="1" dirty="0"/>
              <a:t>3. 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9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ECFE0FE-6426-B844-8B1B-86697F7BC751}"/>
              </a:ext>
            </a:extLst>
          </p:cNvPr>
          <p:cNvSpPr txBox="1"/>
          <p:nvPr/>
        </p:nvSpPr>
        <p:spPr>
          <a:xfrm>
            <a:off x="640230" y="691763"/>
            <a:ext cx="6881704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A partir dos requisitos levantados juntamente com o corpo administrativo das Farmácias BemEstar seguimos os seguintes passos para a construção do nosso modelo concetual:</a:t>
            </a:r>
          </a:p>
          <a:p>
            <a:pPr lvl="0" algn="just">
              <a:buClr>
                <a:schemeClr val="accent4">
                  <a:lumMod val="75000"/>
                </a:schemeClr>
              </a:buClr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e caracterizar as diferentes entidades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e caracterizar os diferentes relacionamentos entre entidades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o domínio dos atributos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Identificar chaves candidatas e escolher a chave primária</a:t>
            </a: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lvl="0" indent="-457200" algn="just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Validação do modelo</a:t>
            </a:r>
          </a:p>
          <a:p>
            <a:pPr marL="457200" lvl="0" indent="-457200" algn="just">
              <a:buFont typeface="+mj-lt"/>
              <a:buAutoNum type="arabicPeriod"/>
            </a:pPr>
            <a:endParaRPr lang="pt-PT" sz="20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7735987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774</Words>
  <Application>Microsoft Macintosh PowerPoint</Application>
  <PresentationFormat>Apresentação no Ecrã (16:9)</PresentationFormat>
  <Paragraphs>190</Paragraphs>
  <Slides>31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31</vt:i4>
      </vt:variant>
    </vt:vector>
  </HeadingPairs>
  <TitlesOfParts>
    <vt:vector size="35" baseType="lpstr">
      <vt:lpstr>Titillium Web Light</vt:lpstr>
      <vt:lpstr>Arial</vt:lpstr>
      <vt:lpstr>Dosis ExtraLight</vt:lpstr>
      <vt:lpstr>Mowbray template</vt:lpstr>
      <vt:lpstr>Base De Dados 2020/2021</vt:lpstr>
      <vt:lpstr>Fases de Desenvolvimento</vt:lpstr>
      <vt:lpstr>1. Apresentação do Caso de Estudo</vt:lpstr>
      <vt:lpstr>2. Levantamento e Análise de Requisitos</vt:lpstr>
      <vt:lpstr>2. Levantamento e Análise de Requisitos</vt:lpstr>
      <vt:lpstr>2. Levantamento e Análise de Requisitos</vt:lpstr>
      <vt:lpstr>2. Levantamento e Análise de Requisitos</vt:lpstr>
      <vt:lpstr>2. Levantamento e Análise de Requisitos</vt:lpstr>
      <vt:lpstr>3. Modelo Concetual</vt:lpstr>
      <vt:lpstr>3.1. Identificação das Entidades</vt:lpstr>
      <vt:lpstr>3.2. Associações dos Atributos com as Entidades e os Relacionamentos</vt:lpstr>
      <vt:lpstr>3.3. Identificação e associação de atributos aos tipos de entidades e relacionamentos</vt:lpstr>
      <vt:lpstr>3.4. Modelo Concetual</vt:lpstr>
      <vt:lpstr>4. Modelo Lógico</vt:lpstr>
      <vt:lpstr>4. Modelo Lógico</vt:lpstr>
      <vt:lpstr>4.1. Identificar as Entidades Fortes e as Entidades Fracas</vt:lpstr>
      <vt:lpstr>4.2. Tipos de Relacionamento</vt:lpstr>
      <vt:lpstr>4. Modelo Lógico</vt:lpstr>
      <vt:lpstr>5. Modelo Físico</vt:lpstr>
      <vt:lpstr>5. Modelo Físico</vt:lpstr>
      <vt:lpstr>5. Modelo Físico</vt:lpstr>
      <vt:lpstr>5. Modelo Físico</vt:lpstr>
      <vt:lpstr>5. Modelo Físico</vt:lpstr>
      <vt:lpstr>5. Modelo Físico</vt:lpstr>
      <vt:lpstr>5.1. Interrogações do Utilizador em SQL</vt:lpstr>
      <vt:lpstr>5.1. Interrogações do Utilizador em SQL</vt:lpstr>
      <vt:lpstr>5.1. Interrogações do Utilizador em SQL</vt:lpstr>
      <vt:lpstr>5.2. Views</vt:lpstr>
      <vt:lpstr>5.2. Views</vt:lpstr>
      <vt:lpstr>5.3. Triggers</vt:lpstr>
      <vt:lpstr>Base De Dados 2020/2021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2020/2021</dc:title>
  <cp:lastModifiedBy>Pedro Miguel de Soveral Pacheco Barbosa</cp:lastModifiedBy>
  <cp:revision>18</cp:revision>
  <dcterms:modified xsi:type="dcterms:W3CDTF">2021-01-27T18:19:57Z</dcterms:modified>
</cp:coreProperties>
</file>